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5" autoAdjust="0"/>
    <p:restoredTop sz="93969" autoAdjust="0"/>
  </p:normalViewPr>
  <p:slideViewPr>
    <p:cSldViewPr snapToGrid="0">
      <p:cViewPr varScale="1">
        <p:scale>
          <a:sx n="69" d="100"/>
          <a:sy n="69" d="100"/>
        </p:scale>
        <p:origin x="78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36EBD5-0E20-4348-8E16-71641A9426D9}" type="datetimeFigureOut">
              <a:rPr lang="en-US" smtClean="0"/>
              <a:t>10/14/2021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A4E0E1-C226-4C90-9D7D-CDC2D75D44D1}" type="slidenum">
              <a:rPr lang="en-US" smtClean="0"/>
              <a:t>‹#›</a:t>
            </a:fld>
            <a:endParaRPr lang="en-US"/>
          </a:p>
        </p:txBody>
      </p:sp>
    </p:spTree>
    <p:extLst>
      <p:ext uri="{BB962C8B-B14F-4D97-AF65-F5344CB8AC3E}">
        <p14:creationId xmlns:p14="http://schemas.microsoft.com/office/powerpoint/2010/main" val="30504735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457200">
              <a:lnSpc>
                <a:spcPct val="200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All human beings are different in such aspects as to how they react to things, size, shape, height, and appearance. While some are big, others are small. Every individual has their unique behavior. Behavior is a noticeable activity by a human or an animal. Knowledge of different behaviors that learners exhibit is helpful to teachers in effective teaching. Behaviorism focuses on how experience plays a significant role in dictating the behavior of learners. Learners acquire behavior as a result of their interaction with others and the environment in which they live. For this reason, behaviorism is a school of thought worth exploration in the teaching profession. There are several ways in which behaviorism plays a significant role in teaching and learning (Klein, 2017).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60A4E0E1-C226-4C90-9D7D-CDC2D75D44D1}" type="slidenum">
              <a:rPr lang="en-US" smtClean="0"/>
              <a:t>2</a:t>
            </a:fld>
            <a:endParaRPr lang="en-US"/>
          </a:p>
        </p:txBody>
      </p:sp>
    </p:spTree>
    <p:extLst>
      <p:ext uri="{BB962C8B-B14F-4D97-AF65-F5344CB8AC3E}">
        <p14:creationId xmlns:p14="http://schemas.microsoft.com/office/powerpoint/2010/main" val="19663772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457200"/>
            <a:r>
              <a:rPr lang="en-US" sz="1200" dirty="0">
                <a:effectLst/>
                <a:latin typeface="Times New Roman" panose="02020603050405020304" pitchFamily="18" charset="0"/>
                <a:ea typeface="Calibri" panose="020F0502020204030204" pitchFamily="34" charset="0"/>
              </a:rPr>
              <a:t>Punishment is one way through which a teacher can use behaviorism in class. Punishment occurs when a person is punished with the aim reducing or preventing the occurrence of s given behavior. For example, when a teacher scolds a learner for failing to do an assignment on time. In this case, the teacher aims to encourage the learner always to do the assignment on time. Scolding in the presence of another classmate may lead to embarrassment. For this reason, the learner will avoid repeating the same behavior to prevent such embarrassment. Additionally, the other learners will learn from the same punishment. They will always complete the assignment to prevent the administration of such punishment (Ormrod, 2020). </a:t>
            </a:r>
            <a:endParaRPr lang="en-US" dirty="0"/>
          </a:p>
        </p:txBody>
      </p:sp>
      <p:sp>
        <p:nvSpPr>
          <p:cNvPr id="4" name="Slide Number Placeholder 3"/>
          <p:cNvSpPr>
            <a:spLocks noGrp="1"/>
          </p:cNvSpPr>
          <p:nvPr>
            <p:ph type="sldNum" sz="quarter" idx="5"/>
          </p:nvPr>
        </p:nvSpPr>
        <p:spPr/>
        <p:txBody>
          <a:bodyPr/>
          <a:lstStyle/>
          <a:p>
            <a:fld id="{60A4E0E1-C226-4C90-9D7D-CDC2D75D44D1}" type="slidenum">
              <a:rPr lang="en-US" smtClean="0"/>
              <a:t>3</a:t>
            </a:fld>
            <a:endParaRPr lang="en-US"/>
          </a:p>
        </p:txBody>
      </p:sp>
    </p:spTree>
    <p:extLst>
      <p:ext uri="{BB962C8B-B14F-4D97-AF65-F5344CB8AC3E}">
        <p14:creationId xmlns:p14="http://schemas.microsoft.com/office/powerpoint/2010/main" val="38048169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457200">
              <a:lnSpc>
                <a:spcPct val="200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Reinforcement is another strategy that may be helpful in the reinforcement of behavior in the classroom. Contrary to punishment, it is used to encourage the occurrence of a given behavior. There are two types of reinforcements, and they can both be used in the classroom. These are positive and negative reinforcement. When a learner does a recommendable thing, a teacher may promote the repetition of such behavior by presenting the learner with a motivating factor. This is positive reinforcement. For example, the teacher may reward a learner after performing well in a particular test. To encourage the repetition of this behavior, the teacher may reward such a learner to encourage him to perform even better. This will also motivate the other students to work hard to receive such a reward. This is an example of extrinsic motivation, where the reinforcement is external. Examples of such extrinsic motivation in the classroom may include praise or money. </a:t>
            </a:r>
          </a:p>
          <a:p>
            <a:pPr marL="0" marR="0" indent="457200">
              <a:lnSpc>
                <a:spcPct val="200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Intrinsic motivation can also be used in the classroom. Intrinsic motivation is the motivation borne from inside a person instead of being an external one. To encourage intrinsic motivation among the learners, the teacher should instill a sense of future vision in them and responsibility. Taking up the responsibility to learn will make them put effort and use it as their responsibility.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nSpc>
                <a:spcPct val="200000"/>
              </a:lnSpc>
              <a:spcBef>
                <a:spcPts val="0"/>
              </a:spcBef>
              <a:spcAft>
                <a:spcPts val="8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nSpc>
                <a:spcPct val="200000"/>
              </a:lnSpc>
              <a:spcBef>
                <a:spcPts val="0"/>
              </a:spcBef>
              <a:spcAft>
                <a:spcPts val="8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60A4E0E1-C226-4C90-9D7D-CDC2D75D44D1}" type="slidenum">
              <a:rPr lang="en-US" smtClean="0"/>
              <a:t>4</a:t>
            </a:fld>
            <a:endParaRPr lang="en-US"/>
          </a:p>
        </p:txBody>
      </p:sp>
    </p:spTree>
    <p:extLst>
      <p:ext uri="{BB962C8B-B14F-4D97-AF65-F5344CB8AC3E}">
        <p14:creationId xmlns:p14="http://schemas.microsoft.com/office/powerpoint/2010/main" val="21577219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457200">
              <a:lnSpc>
                <a:spcPct val="200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Negative reinforcement is another strategy that the teacher may apply in the teaching and learning process. This involves decreasing or removing a given stimulus. One way teachers can use negative reinforcement in the classroom is by taking away the recess of a student. This is the case despite that it may not effectively work on all students. Recess is not essential to some people. It may, therefore, not reinforce the undesirable behavior in the learner (Sadowski, 2019).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60A4E0E1-C226-4C90-9D7D-CDC2D75D44D1}" type="slidenum">
              <a:rPr lang="en-US" smtClean="0"/>
              <a:t>5</a:t>
            </a:fld>
            <a:endParaRPr lang="en-US"/>
          </a:p>
        </p:txBody>
      </p:sp>
    </p:spTree>
    <p:extLst>
      <p:ext uri="{BB962C8B-B14F-4D97-AF65-F5344CB8AC3E}">
        <p14:creationId xmlns:p14="http://schemas.microsoft.com/office/powerpoint/2010/main" val="39773164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11137EC-B9D5-4B9C-8294-2E3FA31DFC06}" type="datetimeFigureOut">
              <a:rPr lang="en-US" smtClean="0"/>
              <a:t>10/14/2021</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7F06B180-5CDA-4694-9987-33A35B8D71FF}" type="slidenum">
              <a:rPr lang="en-US" smtClean="0"/>
              <a:t>‹#›</a:t>
            </a:fld>
            <a:endParaRPr lang="en-US"/>
          </a:p>
        </p:txBody>
      </p:sp>
    </p:spTree>
    <p:extLst>
      <p:ext uri="{BB962C8B-B14F-4D97-AF65-F5344CB8AC3E}">
        <p14:creationId xmlns:p14="http://schemas.microsoft.com/office/powerpoint/2010/main" val="14952252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11137EC-B9D5-4B9C-8294-2E3FA31DFC06}" type="datetimeFigureOut">
              <a:rPr lang="en-US" smtClean="0"/>
              <a:t>10/14/2021</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F06B180-5CDA-4694-9987-33A35B8D71FF}" type="slidenum">
              <a:rPr lang="en-US" smtClean="0"/>
              <a:t>‹#›</a:t>
            </a:fld>
            <a:endParaRPr lang="en-US"/>
          </a:p>
        </p:txBody>
      </p:sp>
    </p:spTree>
    <p:extLst>
      <p:ext uri="{BB962C8B-B14F-4D97-AF65-F5344CB8AC3E}">
        <p14:creationId xmlns:p14="http://schemas.microsoft.com/office/powerpoint/2010/main" val="1072763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11137EC-B9D5-4B9C-8294-2E3FA31DFC06}" type="datetimeFigureOut">
              <a:rPr lang="en-US" smtClean="0"/>
              <a:t>10/14/2021</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F06B180-5CDA-4694-9987-33A35B8D71FF}" type="slidenum">
              <a:rPr lang="en-US" smtClean="0"/>
              <a:t>‹#›</a:t>
            </a:fld>
            <a:endParaRPr lang="en-US"/>
          </a:p>
        </p:txBody>
      </p:sp>
    </p:spTree>
    <p:extLst>
      <p:ext uri="{BB962C8B-B14F-4D97-AF65-F5344CB8AC3E}">
        <p14:creationId xmlns:p14="http://schemas.microsoft.com/office/powerpoint/2010/main" val="33597379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11137EC-B9D5-4B9C-8294-2E3FA31DFC06}" type="datetimeFigureOut">
              <a:rPr lang="en-US" smtClean="0"/>
              <a:t>10/14/2021</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7F06B180-5CDA-4694-9987-33A35B8D71FF}" type="slidenum">
              <a:rPr lang="en-US" smtClean="0"/>
              <a:t>‹#›</a:t>
            </a:fld>
            <a:endParaRPr lang="en-US"/>
          </a:p>
        </p:txBody>
      </p:sp>
    </p:spTree>
    <p:extLst>
      <p:ext uri="{BB962C8B-B14F-4D97-AF65-F5344CB8AC3E}">
        <p14:creationId xmlns:p14="http://schemas.microsoft.com/office/powerpoint/2010/main" val="40789686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11137EC-B9D5-4B9C-8294-2E3FA31DFC06}" type="datetimeFigureOut">
              <a:rPr lang="en-US" smtClean="0"/>
              <a:t>10/14/2021</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7F06B180-5CDA-4694-9987-33A35B8D71FF}" type="slidenum">
              <a:rPr lang="en-US" smtClean="0"/>
              <a:t>‹#›</a:t>
            </a:fld>
            <a:endParaRPr lang="en-US"/>
          </a:p>
        </p:txBody>
      </p:sp>
    </p:spTree>
    <p:extLst>
      <p:ext uri="{BB962C8B-B14F-4D97-AF65-F5344CB8AC3E}">
        <p14:creationId xmlns:p14="http://schemas.microsoft.com/office/powerpoint/2010/main" val="9199644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1137EC-B9D5-4B9C-8294-2E3FA31DFC06}" type="datetimeFigureOut">
              <a:rPr lang="en-US" smtClean="0"/>
              <a:t>10/14/2021</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7F06B180-5CDA-4694-9987-33A35B8D71FF}" type="slidenum">
              <a:rPr lang="en-US" smtClean="0"/>
              <a:t>‹#›</a:t>
            </a:fld>
            <a:endParaRPr lang="en-US"/>
          </a:p>
        </p:txBody>
      </p:sp>
    </p:spTree>
    <p:extLst>
      <p:ext uri="{BB962C8B-B14F-4D97-AF65-F5344CB8AC3E}">
        <p14:creationId xmlns:p14="http://schemas.microsoft.com/office/powerpoint/2010/main" val="23721269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1137EC-B9D5-4B9C-8294-2E3FA31DFC06}" type="datetimeFigureOut">
              <a:rPr lang="en-US" smtClean="0"/>
              <a:t>10/14/2021</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7F06B180-5CDA-4694-9987-33A35B8D71FF}" type="slidenum">
              <a:rPr lang="en-US" smtClean="0"/>
              <a:t>‹#›</a:t>
            </a:fld>
            <a:endParaRPr lang="en-US"/>
          </a:p>
        </p:txBody>
      </p:sp>
    </p:spTree>
    <p:extLst>
      <p:ext uri="{BB962C8B-B14F-4D97-AF65-F5344CB8AC3E}">
        <p14:creationId xmlns:p14="http://schemas.microsoft.com/office/powerpoint/2010/main" val="35732541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11137EC-B9D5-4B9C-8294-2E3FA31DFC06}" type="datetimeFigureOut">
              <a:rPr lang="en-US" smtClean="0"/>
              <a:t>10/14/2021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7F06B180-5CDA-4694-9987-33A35B8D71FF}" type="slidenum">
              <a:rPr lang="en-US" smtClean="0"/>
              <a:t>‹#›</a:t>
            </a:fld>
            <a:endParaRPr lang="en-US"/>
          </a:p>
        </p:txBody>
      </p:sp>
    </p:spTree>
    <p:extLst>
      <p:ext uri="{BB962C8B-B14F-4D97-AF65-F5344CB8AC3E}">
        <p14:creationId xmlns:p14="http://schemas.microsoft.com/office/powerpoint/2010/main" val="2763580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11137EC-B9D5-4B9C-8294-2E3FA31DFC06}" type="datetimeFigureOut">
              <a:rPr lang="en-US" smtClean="0"/>
              <a:t>10/14/2021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F06B180-5CDA-4694-9987-33A35B8D71FF}" type="slidenum">
              <a:rPr lang="en-US" smtClean="0"/>
              <a:t>‹#›</a:t>
            </a:fld>
            <a:endParaRPr lang="en-US"/>
          </a:p>
        </p:txBody>
      </p:sp>
    </p:spTree>
    <p:extLst>
      <p:ext uri="{BB962C8B-B14F-4D97-AF65-F5344CB8AC3E}">
        <p14:creationId xmlns:p14="http://schemas.microsoft.com/office/powerpoint/2010/main" val="21399069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11137EC-B9D5-4B9C-8294-2E3FA31DFC06}" type="datetimeFigureOut">
              <a:rPr lang="en-US" smtClean="0"/>
              <a:t>10/14/2021</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F06B180-5CDA-4694-9987-33A35B8D71FF}" type="slidenum">
              <a:rPr lang="en-US" smtClean="0"/>
              <a:t>‹#›</a:t>
            </a:fld>
            <a:endParaRPr lang="en-US"/>
          </a:p>
        </p:txBody>
      </p:sp>
    </p:spTree>
    <p:extLst>
      <p:ext uri="{BB962C8B-B14F-4D97-AF65-F5344CB8AC3E}">
        <p14:creationId xmlns:p14="http://schemas.microsoft.com/office/powerpoint/2010/main" val="2987770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11137EC-B9D5-4B9C-8294-2E3FA31DFC06}" type="datetimeFigureOut">
              <a:rPr lang="en-US" smtClean="0"/>
              <a:t>10/14/2021</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F06B180-5CDA-4694-9987-33A35B8D71FF}"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498839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F11137EC-B9D5-4B9C-8294-2E3FA31DFC06}" type="datetimeFigureOut">
              <a:rPr lang="en-US" smtClean="0"/>
              <a:t>10/14/2021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F06B180-5CDA-4694-9987-33A35B8D71FF}" type="slidenum">
              <a:rPr lang="en-US" smtClean="0"/>
              <a:t>‹#›</a:t>
            </a:fld>
            <a:endParaRPr lang="en-US"/>
          </a:p>
        </p:txBody>
      </p:sp>
    </p:spTree>
    <p:extLst>
      <p:ext uri="{BB962C8B-B14F-4D97-AF65-F5344CB8AC3E}">
        <p14:creationId xmlns:p14="http://schemas.microsoft.com/office/powerpoint/2010/main" val="41888941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F11137EC-B9D5-4B9C-8294-2E3FA31DFC06}" type="datetimeFigureOut">
              <a:rPr lang="en-US" smtClean="0"/>
              <a:t>10/14/2021</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F06B180-5CDA-4694-9987-33A35B8D71FF}"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960299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F11137EC-B9D5-4B9C-8294-2E3FA31DFC06}" type="datetimeFigureOut">
              <a:rPr lang="en-US" smtClean="0"/>
              <a:t>10/14/2021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F06B180-5CDA-4694-9987-33A35B8D71FF}" type="slidenum">
              <a:rPr lang="en-US" smtClean="0"/>
              <a:t>‹#›</a:t>
            </a:fld>
            <a:endParaRPr lang="en-US"/>
          </a:p>
        </p:txBody>
      </p:sp>
    </p:spTree>
    <p:extLst>
      <p:ext uri="{BB962C8B-B14F-4D97-AF65-F5344CB8AC3E}">
        <p14:creationId xmlns:p14="http://schemas.microsoft.com/office/powerpoint/2010/main" val="21614826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11137EC-B9D5-4B9C-8294-2E3FA31DFC06}" type="datetimeFigureOut">
              <a:rPr lang="en-US" smtClean="0"/>
              <a:t>10/14/2021</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F06B180-5CDA-4694-9987-33A35B8D71FF}" type="slidenum">
              <a:rPr lang="en-US" smtClean="0"/>
              <a:t>‹#›</a:t>
            </a:fld>
            <a:endParaRPr lang="en-US"/>
          </a:p>
        </p:txBody>
      </p:sp>
    </p:spTree>
    <p:extLst>
      <p:ext uri="{BB962C8B-B14F-4D97-AF65-F5344CB8AC3E}">
        <p14:creationId xmlns:p14="http://schemas.microsoft.com/office/powerpoint/2010/main" val="30884707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11137EC-B9D5-4B9C-8294-2E3FA31DFC06}" type="datetimeFigureOut">
              <a:rPr lang="en-US" smtClean="0"/>
              <a:t>10/14/2021</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F06B180-5CDA-4694-9987-33A35B8D71FF}" type="slidenum">
              <a:rPr lang="en-US" smtClean="0"/>
              <a:t>‹#›</a:t>
            </a:fld>
            <a:endParaRPr lang="en-US"/>
          </a:p>
        </p:txBody>
      </p:sp>
    </p:spTree>
    <p:extLst>
      <p:ext uri="{BB962C8B-B14F-4D97-AF65-F5344CB8AC3E}">
        <p14:creationId xmlns:p14="http://schemas.microsoft.com/office/powerpoint/2010/main" val="29190103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F11137EC-B9D5-4B9C-8294-2E3FA31DFC06}" type="datetimeFigureOut">
              <a:rPr lang="en-US" smtClean="0"/>
              <a:t>10/14/2021</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7F06B180-5CDA-4694-9987-33A35B8D71FF}" type="slidenum">
              <a:rPr lang="en-US" smtClean="0"/>
              <a:t>‹#›</a:t>
            </a:fld>
            <a:endParaRPr lang="en-US"/>
          </a:p>
        </p:txBody>
      </p:sp>
    </p:spTree>
    <p:extLst>
      <p:ext uri="{BB962C8B-B14F-4D97-AF65-F5344CB8AC3E}">
        <p14:creationId xmlns:p14="http://schemas.microsoft.com/office/powerpoint/2010/main" val="35108358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hyperlink" Target="http://nspt4kids.com/parenting/the-difference-between-positive-and-negative-reinforcemen%20on%2013th%20October%202021"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1C051-A7AF-4A7D-9B87-5534838343DA}"/>
              </a:ext>
            </a:extLst>
          </p:cNvPr>
          <p:cNvSpPr>
            <a:spLocks noGrp="1"/>
          </p:cNvSpPr>
          <p:nvPr>
            <p:ph type="title"/>
          </p:nvPr>
        </p:nvSpPr>
        <p:spPr>
          <a:xfrm>
            <a:off x="838200" y="365123"/>
            <a:ext cx="10515600" cy="6049531"/>
          </a:xfrm>
        </p:spPr>
        <p:txBody>
          <a:bodyPr>
            <a:normAutofit/>
          </a:bodyPr>
          <a:lstStyle/>
          <a:p>
            <a:pPr algn="ctr">
              <a:lnSpc>
                <a:spcPct val="200000"/>
              </a:lnSpc>
            </a:pPr>
            <a:r>
              <a:rPr lang="en-US" sz="2800" dirty="0">
                <a:latin typeface="Times New Roman" panose="02020603050405020304" pitchFamily="18" charset="0"/>
                <a:cs typeface="Times New Roman" panose="02020603050405020304" pitchFamily="18" charset="0"/>
              </a:rPr>
              <a:t>Behavior Analysis</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Name</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Institution</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Course</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Instructor</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Date</a:t>
            </a:r>
          </a:p>
        </p:txBody>
      </p:sp>
    </p:spTree>
    <p:extLst>
      <p:ext uri="{BB962C8B-B14F-4D97-AF65-F5344CB8AC3E}">
        <p14:creationId xmlns:p14="http://schemas.microsoft.com/office/powerpoint/2010/main" val="16878596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7CA55-6844-421A-8E5E-A1BA819701C6}"/>
              </a:ext>
            </a:extLst>
          </p:cNvPr>
          <p:cNvSpPr>
            <a:spLocks noGrp="1"/>
          </p:cNvSpPr>
          <p:nvPr>
            <p:ph type="title"/>
          </p:nvPr>
        </p:nvSpPr>
        <p:spPr/>
        <p:txBody>
          <a:bodyPr>
            <a:normAutofit fontScale="90000"/>
          </a:bodyPr>
          <a:lstStyle/>
          <a:p>
            <a:pPr marL="0" marR="0" indent="0" algn="ctr">
              <a:lnSpc>
                <a:spcPct val="200000"/>
              </a:lnSpc>
              <a:spcBef>
                <a:spcPts val="0"/>
              </a:spcBef>
              <a:spcAft>
                <a:spcPts val="800"/>
              </a:spcAft>
            </a:pPr>
            <a:r>
              <a:rPr lang="en-US" sz="3100" b="1" dirty="0">
                <a:effectLst/>
                <a:latin typeface="Times New Roman" panose="02020603050405020304" pitchFamily="18" charset="0"/>
                <a:ea typeface="Calibri" panose="020F0502020204030204" pitchFamily="34" charset="0"/>
                <a:cs typeface="Times New Roman" panose="02020603050405020304" pitchFamily="18" charset="0"/>
              </a:rPr>
              <a:t>Behavior Analysis</a:t>
            </a:r>
            <a:br>
              <a:rPr lang="en-US" sz="36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22416216-C8FC-4CD4-9ACE-D180E06051EA}"/>
              </a:ext>
            </a:extLst>
          </p:cNvPr>
          <p:cNvSpPr>
            <a:spLocks noGrp="1"/>
          </p:cNvSpPr>
          <p:nvPr>
            <p:ph sz="half" idx="1"/>
          </p:nvPr>
        </p:nvSpPr>
        <p:spPr>
          <a:xfrm>
            <a:off x="2589212" y="1905000"/>
            <a:ext cx="4313864" cy="4328890"/>
          </a:xfrm>
        </p:spPr>
        <p:txBody>
          <a:bodyPr anchor="ctr">
            <a:noAutofit/>
          </a:bodyPr>
          <a:lstStyle/>
          <a:p>
            <a:r>
              <a:rPr lang="en-US" sz="2400" dirty="0">
                <a:latin typeface="Times New Roman" panose="02020603050405020304" pitchFamily="18" charset="0"/>
                <a:cs typeface="Times New Roman" panose="02020603050405020304" pitchFamily="18" charset="0"/>
              </a:rPr>
              <a:t>Human beings differ in their behaviors</a:t>
            </a:r>
          </a:p>
          <a:p>
            <a:r>
              <a:rPr lang="en-US" sz="2400" dirty="0">
                <a:latin typeface="Times New Roman" panose="02020603050405020304" pitchFamily="18" charset="0"/>
                <a:cs typeface="Times New Roman" panose="02020603050405020304" pitchFamily="18" charset="0"/>
              </a:rPr>
              <a:t>Behavior is an activity that someone exhibits </a:t>
            </a:r>
          </a:p>
          <a:p>
            <a:r>
              <a:rPr lang="en-US" sz="2400" dirty="0">
                <a:latin typeface="Times New Roman" panose="02020603050405020304" pitchFamily="18" charset="0"/>
                <a:cs typeface="Times New Roman" panose="02020603050405020304" pitchFamily="18" charset="0"/>
              </a:rPr>
              <a:t>Knowledge of behaviors help teachers to enhance teaching and learning process</a:t>
            </a:r>
          </a:p>
          <a:p>
            <a:r>
              <a:rPr lang="en-US" sz="2400" dirty="0">
                <a:latin typeface="Times New Roman" panose="02020603050405020304" pitchFamily="18" charset="0"/>
                <a:cs typeface="Times New Roman" panose="02020603050405020304" pitchFamily="18" charset="0"/>
              </a:rPr>
              <a:t>Behavior is a result of interaction with the immediate environment</a:t>
            </a:r>
          </a:p>
        </p:txBody>
      </p:sp>
      <p:pic>
        <p:nvPicPr>
          <p:cNvPr id="5" name="Content Placeholder 4">
            <a:extLst>
              <a:ext uri="{FF2B5EF4-FFF2-40B4-BE49-F238E27FC236}">
                <a16:creationId xmlns:a16="http://schemas.microsoft.com/office/drawing/2014/main" id="{C57D256B-91FF-4093-9299-F1717D77859E}"/>
              </a:ext>
            </a:extLst>
          </p:cNvPr>
          <p:cNvPicPr>
            <a:picLocks noGrp="1" noChangeAspect="1"/>
          </p:cNvPicPr>
          <p:nvPr>
            <p:ph sz="half" idx="2"/>
          </p:nvPr>
        </p:nvPicPr>
        <p:blipFill>
          <a:blip r:embed="rId3"/>
          <a:stretch>
            <a:fillRect/>
          </a:stretch>
        </p:blipFill>
        <p:spPr>
          <a:xfrm>
            <a:off x="7110215" y="2325189"/>
            <a:ext cx="4394396" cy="3317917"/>
          </a:xfrm>
          <a:prstGeom prst="rect">
            <a:avLst/>
          </a:prstGeom>
        </p:spPr>
      </p:pic>
    </p:spTree>
    <p:extLst>
      <p:ext uri="{BB962C8B-B14F-4D97-AF65-F5344CB8AC3E}">
        <p14:creationId xmlns:p14="http://schemas.microsoft.com/office/powerpoint/2010/main" val="2472493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F43FE-C8E7-4E66-BF78-560A64BBF23C}"/>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Punishment</a:t>
            </a:r>
          </a:p>
        </p:txBody>
      </p:sp>
      <p:sp>
        <p:nvSpPr>
          <p:cNvPr id="3" name="Content Placeholder 2">
            <a:extLst>
              <a:ext uri="{FF2B5EF4-FFF2-40B4-BE49-F238E27FC236}">
                <a16:creationId xmlns:a16="http://schemas.microsoft.com/office/drawing/2014/main" id="{EAF22629-B73F-491D-B355-D6A352077C4B}"/>
              </a:ext>
            </a:extLst>
          </p:cNvPr>
          <p:cNvSpPr>
            <a:spLocks noGrp="1"/>
          </p:cNvSpPr>
          <p:nvPr>
            <p:ph sz="half" idx="1"/>
          </p:nvPr>
        </p:nvSpPr>
        <p:spPr/>
        <p:txBody>
          <a:bodyPr anchor="ctr">
            <a:normAutofit/>
          </a:bodyPr>
          <a:lstStyle/>
          <a:p>
            <a:r>
              <a:rPr lang="en-US" sz="2400" dirty="0">
                <a:latin typeface="Times New Roman" panose="02020603050405020304" pitchFamily="18" charset="0"/>
                <a:cs typeface="Times New Roman" panose="02020603050405020304" pitchFamily="18" charset="0"/>
              </a:rPr>
              <a:t>Punishment is done with the aim of preventing or stopping a certain behavior</a:t>
            </a:r>
          </a:p>
          <a:p>
            <a:r>
              <a:rPr lang="en-US" sz="2400" dirty="0">
                <a:latin typeface="Times New Roman" panose="02020603050405020304" pitchFamily="18" charset="0"/>
                <a:cs typeface="Times New Roman" panose="02020603050405020304" pitchFamily="18" charset="0"/>
              </a:rPr>
              <a:t>In classroom a teacher may encourage a change in behavior through punishment</a:t>
            </a:r>
          </a:p>
          <a:p>
            <a:r>
              <a:rPr lang="en-US" sz="2400" dirty="0">
                <a:latin typeface="Times New Roman" panose="02020603050405020304" pitchFamily="18" charset="0"/>
                <a:cs typeface="Times New Roman" panose="02020603050405020304" pitchFamily="18" charset="0"/>
              </a:rPr>
              <a:t>Learners will avoid repetition of a particular behavior to avoid punishment</a:t>
            </a:r>
          </a:p>
        </p:txBody>
      </p:sp>
      <p:pic>
        <p:nvPicPr>
          <p:cNvPr id="7" name="Content Placeholder 6">
            <a:extLst>
              <a:ext uri="{FF2B5EF4-FFF2-40B4-BE49-F238E27FC236}">
                <a16:creationId xmlns:a16="http://schemas.microsoft.com/office/drawing/2014/main" id="{A7AE1A01-7138-463B-8487-3C258AF42283}"/>
              </a:ext>
            </a:extLst>
          </p:cNvPr>
          <p:cNvPicPr>
            <a:picLocks noGrp="1" noChangeAspect="1"/>
          </p:cNvPicPr>
          <p:nvPr>
            <p:ph sz="half" idx="2"/>
          </p:nvPr>
        </p:nvPicPr>
        <p:blipFill>
          <a:blip r:embed="rId3"/>
          <a:stretch>
            <a:fillRect/>
          </a:stretch>
        </p:blipFill>
        <p:spPr>
          <a:xfrm>
            <a:off x="6914992" y="2133600"/>
            <a:ext cx="4589620" cy="3548675"/>
          </a:xfrm>
          <a:prstGeom prst="rect">
            <a:avLst/>
          </a:prstGeom>
        </p:spPr>
      </p:pic>
    </p:spTree>
    <p:extLst>
      <p:ext uri="{BB962C8B-B14F-4D97-AF65-F5344CB8AC3E}">
        <p14:creationId xmlns:p14="http://schemas.microsoft.com/office/powerpoint/2010/main" val="359166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4C31B-6CD1-4CAE-8733-B3BEFC749FFE}"/>
              </a:ext>
            </a:extLst>
          </p:cNvPr>
          <p:cNvSpPr>
            <a:spLocks noGrp="1"/>
          </p:cNvSpPr>
          <p:nvPr>
            <p:ph type="title"/>
          </p:nvPr>
        </p:nvSpPr>
        <p:spPr/>
        <p:txBody>
          <a:bodyPr>
            <a:normAutofit/>
          </a:bodyPr>
          <a:lstStyle/>
          <a:p>
            <a:pPr algn="ctr"/>
            <a:r>
              <a:rPr lang="en-US" sz="2800" b="1" dirty="0">
                <a:latin typeface="Times New Roman" panose="02020603050405020304" pitchFamily="18" charset="0"/>
                <a:cs typeface="Times New Roman" panose="02020603050405020304" pitchFamily="18" charset="0"/>
              </a:rPr>
              <a:t>Positive Reinforcement</a:t>
            </a:r>
          </a:p>
        </p:txBody>
      </p:sp>
      <p:sp>
        <p:nvSpPr>
          <p:cNvPr id="3" name="Content Placeholder 2">
            <a:extLst>
              <a:ext uri="{FF2B5EF4-FFF2-40B4-BE49-F238E27FC236}">
                <a16:creationId xmlns:a16="http://schemas.microsoft.com/office/drawing/2014/main" id="{6EC61462-037A-4764-89B0-B28CE9A6D02E}"/>
              </a:ext>
            </a:extLst>
          </p:cNvPr>
          <p:cNvSpPr>
            <a:spLocks noGrp="1"/>
          </p:cNvSpPr>
          <p:nvPr>
            <p:ph sz="half" idx="1"/>
          </p:nvPr>
        </p:nvSpPr>
        <p:spPr>
          <a:xfrm>
            <a:off x="2589212" y="2133600"/>
            <a:ext cx="4313864" cy="4100290"/>
          </a:xfrm>
        </p:spPr>
        <p:txBody>
          <a:bodyPr anchor="ctr">
            <a:noAutofit/>
          </a:bodyPr>
          <a:lstStyle/>
          <a:p>
            <a:r>
              <a:rPr lang="en-US" sz="2400" dirty="0">
                <a:latin typeface="Times New Roman" panose="02020603050405020304" pitchFamily="18" charset="0"/>
                <a:cs typeface="Times New Roman" panose="02020603050405020304" pitchFamily="18" charset="0"/>
              </a:rPr>
              <a:t>A teacher may encourage the repetition of a particular behavior by rewarding a student for desirable behavior.</a:t>
            </a:r>
          </a:p>
          <a:p>
            <a:r>
              <a:rPr lang="en-US" sz="2400" dirty="0">
                <a:latin typeface="Times New Roman" panose="02020603050405020304" pitchFamily="18" charset="0"/>
                <a:cs typeface="Times New Roman" panose="02020603050405020304" pitchFamily="18" charset="0"/>
              </a:rPr>
              <a:t>Both the student and other learners will work hard to have such motivation</a:t>
            </a:r>
          </a:p>
          <a:p>
            <a:r>
              <a:rPr lang="en-US" sz="2400" dirty="0">
                <a:latin typeface="Times New Roman" panose="02020603050405020304" pitchFamily="18" charset="0"/>
                <a:cs typeface="Times New Roman" panose="02020603050405020304" pitchFamily="18" charset="0"/>
              </a:rPr>
              <a:t>A teacher can encourage good behavior intrinsically or extrinsically</a:t>
            </a:r>
          </a:p>
        </p:txBody>
      </p:sp>
      <p:pic>
        <p:nvPicPr>
          <p:cNvPr id="5" name="Content Placeholder 4">
            <a:extLst>
              <a:ext uri="{FF2B5EF4-FFF2-40B4-BE49-F238E27FC236}">
                <a16:creationId xmlns:a16="http://schemas.microsoft.com/office/drawing/2014/main" id="{26280996-ED70-4139-9C9A-99D8BFA6711B}"/>
              </a:ext>
            </a:extLst>
          </p:cNvPr>
          <p:cNvPicPr>
            <a:picLocks noGrp="1" noChangeAspect="1"/>
          </p:cNvPicPr>
          <p:nvPr>
            <p:ph sz="half" idx="2"/>
          </p:nvPr>
        </p:nvPicPr>
        <p:blipFill>
          <a:blip r:embed="rId3"/>
          <a:stretch>
            <a:fillRect/>
          </a:stretch>
        </p:blipFill>
        <p:spPr>
          <a:xfrm>
            <a:off x="6858150" y="2351314"/>
            <a:ext cx="4888038" cy="3265715"/>
          </a:xfrm>
          <a:prstGeom prst="rect">
            <a:avLst/>
          </a:prstGeom>
        </p:spPr>
      </p:pic>
    </p:spTree>
    <p:extLst>
      <p:ext uri="{BB962C8B-B14F-4D97-AF65-F5344CB8AC3E}">
        <p14:creationId xmlns:p14="http://schemas.microsoft.com/office/powerpoint/2010/main" val="12288795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72F54-7A6C-4D4D-863E-F69CA4CE9AC9}"/>
              </a:ext>
            </a:extLst>
          </p:cNvPr>
          <p:cNvSpPr>
            <a:spLocks noGrp="1"/>
          </p:cNvSpPr>
          <p:nvPr>
            <p:ph type="title"/>
          </p:nvPr>
        </p:nvSpPr>
        <p:spPr/>
        <p:txBody>
          <a:bodyPr>
            <a:normAutofit/>
          </a:bodyPr>
          <a:lstStyle/>
          <a:p>
            <a:pPr algn="ctr"/>
            <a:r>
              <a:rPr lang="en-US" sz="2800" b="1" dirty="0">
                <a:latin typeface="Times New Roman" panose="02020603050405020304" pitchFamily="18" charset="0"/>
                <a:cs typeface="Times New Roman" panose="02020603050405020304" pitchFamily="18" charset="0"/>
              </a:rPr>
              <a:t>Negative Reinforcement</a:t>
            </a:r>
          </a:p>
        </p:txBody>
      </p:sp>
      <p:sp>
        <p:nvSpPr>
          <p:cNvPr id="3" name="Content Placeholder 2">
            <a:extLst>
              <a:ext uri="{FF2B5EF4-FFF2-40B4-BE49-F238E27FC236}">
                <a16:creationId xmlns:a16="http://schemas.microsoft.com/office/drawing/2014/main" id="{CDC8A02A-1971-4D2F-A35B-D49185F263CA}"/>
              </a:ext>
            </a:extLst>
          </p:cNvPr>
          <p:cNvSpPr>
            <a:spLocks noGrp="1"/>
          </p:cNvSpPr>
          <p:nvPr>
            <p:ph sz="half" idx="1"/>
          </p:nvPr>
        </p:nvSpPr>
        <p:spPr/>
        <p:txBody>
          <a:bodyPr anchor="ctr">
            <a:normAutofit/>
          </a:bodyPr>
          <a:lstStyle/>
          <a:p>
            <a:r>
              <a:rPr lang="en-US" sz="2400" dirty="0">
                <a:latin typeface="Times New Roman" panose="02020603050405020304" pitchFamily="18" charset="0"/>
                <a:cs typeface="Times New Roman" panose="02020603050405020304" pitchFamily="18" charset="0"/>
              </a:rPr>
              <a:t>Involves removal of a particular stimuli, especially from students</a:t>
            </a:r>
          </a:p>
          <a:p>
            <a:r>
              <a:rPr lang="en-US" sz="2400" dirty="0">
                <a:latin typeface="Times New Roman" panose="02020603050405020304" pitchFamily="18" charset="0"/>
                <a:cs typeface="Times New Roman" panose="02020603050405020304" pitchFamily="18" charset="0"/>
              </a:rPr>
              <a:t>A teacher may take a recess of a student to achieve negative reinforcement.</a:t>
            </a:r>
          </a:p>
          <a:p>
            <a:r>
              <a:rPr lang="en-US" sz="2400" dirty="0">
                <a:latin typeface="Times New Roman" panose="02020603050405020304" pitchFamily="18" charset="0"/>
                <a:cs typeface="Times New Roman" panose="02020603050405020304" pitchFamily="18" charset="0"/>
              </a:rPr>
              <a:t>Negative reinforcement does not always work to all people.</a:t>
            </a:r>
          </a:p>
        </p:txBody>
      </p:sp>
      <p:pic>
        <p:nvPicPr>
          <p:cNvPr id="5" name="Content Placeholder 4">
            <a:extLst>
              <a:ext uri="{FF2B5EF4-FFF2-40B4-BE49-F238E27FC236}">
                <a16:creationId xmlns:a16="http://schemas.microsoft.com/office/drawing/2014/main" id="{C067532E-901E-48E7-A174-F3EC9A6D4564}"/>
              </a:ext>
            </a:extLst>
          </p:cNvPr>
          <p:cNvPicPr>
            <a:picLocks noGrp="1" noChangeAspect="1"/>
          </p:cNvPicPr>
          <p:nvPr>
            <p:ph sz="half" idx="2"/>
          </p:nvPr>
        </p:nvPicPr>
        <p:blipFill>
          <a:blip r:embed="rId3"/>
          <a:stretch>
            <a:fillRect/>
          </a:stretch>
        </p:blipFill>
        <p:spPr>
          <a:xfrm>
            <a:off x="6920014" y="2717074"/>
            <a:ext cx="4594754" cy="2455817"/>
          </a:xfrm>
          <a:prstGeom prst="rect">
            <a:avLst/>
          </a:prstGeom>
        </p:spPr>
      </p:pic>
    </p:spTree>
    <p:extLst>
      <p:ext uri="{BB962C8B-B14F-4D97-AF65-F5344CB8AC3E}">
        <p14:creationId xmlns:p14="http://schemas.microsoft.com/office/powerpoint/2010/main" val="29171161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919FB-31D1-42EF-AE9A-030D03E2F919}"/>
              </a:ext>
            </a:extLst>
          </p:cNvPr>
          <p:cNvSpPr>
            <a:spLocks noGrp="1"/>
          </p:cNvSpPr>
          <p:nvPr>
            <p:ph type="title"/>
          </p:nvPr>
        </p:nvSpPr>
        <p:spPr/>
        <p:txBody>
          <a:bodyPr>
            <a:normAutofit/>
          </a:bodyPr>
          <a:lstStyle/>
          <a:p>
            <a:r>
              <a:rPr lang="en-US" sz="2800" dirty="0">
                <a:latin typeface="Times New Roman" panose="02020603050405020304" pitchFamily="18" charset="0"/>
                <a:cs typeface="Times New Roman" panose="02020603050405020304" pitchFamily="18" charset="0"/>
              </a:rPr>
              <a:t>References</a:t>
            </a:r>
          </a:p>
        </p:txBody>
      </p:sp>
      <p:sp>
        <p:nvSpPr>
          <p:cNvPr id="3" name="Content Placeholder 2">
            <a:extLst>
              <a:ext uri="{FF2B5EF4-FFF2-40B4-BE49-F238E27FC236}">
                <a16:creationId xmlns:a16="http://schemas.microsoft.com/office/drawing/2014/main" id="{CC4FED17-6BFF-4391-8F83-4836C49D660D}"/>
              </a:ext>
            </a:extLst>
          </p:cNvPr>
          <p:cNvSpPr>
            <a:spLocks noGrp="1"/>
          </p:cNvSpPr>
          <p:nvPr>
            <p:ph idx="1"/>
          </p:nvPr>
        </p:nvSpPr>
        <p:spPr/>
        <p:txBody>
          <a:bodyPr>
            <a:normAutofit fontScale="62500" lnSpcReduction="20000"/>
          </a:bodyPr>
          <a:lstStyle/>
          <a:p>
            <a:pPr marL="457200" marR="0" indent="-457200">
              <a:lnSpc>
                <a:spcPct val="200000"/>
              </a:lnSpc>
              <a:spcBef>
                <a:spcPts val="0"/>
              </a:spcBef>
              <a:spcAft>
                <a:spcPts val="800"/>
              </a:spcAft>
            </a:pP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Klein, S.B. (2017). Learning: Principles and Applications. The United States of America: McGraw-Hill, Inc.</a:t>
            </a:r>
          </a:p>
          <a:p>
            <a:pPr marL="457200" marR="0" indent="-457200">
              <a:lnSpc>
                <a:spcPct val="200000"/>
              </a:lnSpc>
              <a:spcBef>
                <a:spcPts val="0"/>
              </a:spcBef>
              <a:spcAft>
                <a:spcPts val="800"/>
              </a:spcAft>
            </a:pP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Ormrod, J.E. (2020). Educational Psychology: Principles and Applications. Jew Jersey: Prentice-Hall, Inc.</a:t>
            </a:r>
          </a:p>
          <a:p>
            <a:pPr marL="457200" marR="0" indent="-457200">
              <a:lnSpc>
                <a:spcPct val="200000"/>
              </a:lnSpc>
              <a:spcBef>
                <a:spcPts val="0"/>
              </a:spcBef>
              <a:spcAft>
                <a:spcPts val="800"/>
              </a:spcAft>
            </a:pP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Sadowski, K. (2019). The difference between positive and negative reinforcement. Retrieved from </a:t>
            </a:r>
            <a:r>
              <a:rPr lang="en-US" sz="26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2"/>
              </a:rPr>
              <a:t>http://nspt4kids.com/parenting/the-difference-between-positive-and-negative-reinforcemen on 13</a:t>
            </a:r>
            <a:r>
              <a:rPr lang="en-US" sz="2600" u="sng" baseline="30000"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2"/>
              </a:rPr>
              <a:t>th </a:t>
            </a:r>
            <a:r>
              <a:rPr lang="en-US" sz="26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2"/>
              </a:rPr>
              <a:t>October 2021</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4063476813"/>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68</TotalTime>
  <Words>845</Words>
  <Application>Microsoft Office PowerPoint</Application>
  <PresentationFormat>Widescreen</PresentationFormat>
  <Paragraphs>32</Paragraphs>
  <Slides>6</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Calibri</vt:lpstr>
      <vt:lpstr>Century Gothic</vt:lpstr>
      <vt:lpstr>Times New Roman</vt:lpstr>
      <vt:lpstr>Wingdings 3</vt:lpstr>
      <vt:lpstr>Wisp</vt:lpstr>
      <vt:lpstr>Behavior Analysis  Name Institution Course Instructor Date</vt:lpstr>
      <vt:lpstr>Behavior Analysis </vt:lpstr>
      <vt:lpstr>Punishment</vt:lpstr>
      <vt:lpstr>Positive Reinforcement</vt:lpstr>
      <vt:lpstr>Negative Reinforcement</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Behavior Analysis  Name Institution Course Instructor Date</dc:title>
  <dc:creator>user</dc:creator>
  <cp:lastModifiedBy>user</cp:lastModifiedBy>
  <cp:revision>1</cp:revision>
  <dcterms:created xsi:type="dcterms:W3CDTF">2021-10-14T01:50:57Z</dcterms:created>
  <dcterms:modified xsi:type="dcterms:W3CDTF">2021-10-14T02:59:48Z</dcterms:modified>
</cp:coreProperties>
</file>